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F7CB3A-6283-4CB7-9A40-D7725E1EF1B2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8E72DBF-DE42-4B04-AC82-016A062B960A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IE" sz="2000" dirty="0" smtClean="0"/>
            <a:t>Key Working &amp; Case Management.</a:t>
          </a:r>
        </a:p>
      </dgm:t>
    </dgm:pt>
    <dgm:pt modelId="{13E29701-9463-4048-8505-A964CB0938DE}" type="parTrans" cxnId="{50DD3B98-52EC-43EE-90B0-91E594A091E0}">
      <dgm:prSet/>
      <dgm:spPr/>
      <dgm:t>
        <a:bodyPr/>
        <a:lstStyle/>
        <a:p>
          <a:endParaRPr lang="en-US"/>
        </a:p>
      </dgm:t>
    </dgm:pt>
    <dgm:pt modelId="{16290ED6-252C-4E0B-9FC8-9981673CC560}" type="sibTrans" cxnId="{50DD3B98-52EC-43EE-90B0-91E594A091E0}">
      <dgm:prSet/>
      <dgm:spPr/>
      <dgm:t>
        <a:bodyPr/>
        <a:lstStyle/>
        <a:p>
          <a:endParaRPr lang="en-US"/>
        </a:p>
      </dgm:t>
    </dgm:pt>
    <dgm:pt modelId="{A21161F7-0B20-4CF0-9B64-5D7E3BD259FD}">
      <dgm:prSet phldrT="[Text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IE" sz="2000" dirty="0" smtClean="0"/>
            <a:t>Medical care for dependence</a:t>
          </a:r>
          <a:endParaRPr lang="en-US" sz="1600" dirty="0" smtClean="0"/>
        </a:p>
      </dgm:t>
    </dgm:pt>
    <dgm:pt modelId="{12962036-8E95-4A59-A678-92B55AB18804}" type="parTrans" cxnId="{74EA099B-CD85-4347-B882-D6591231A7DD}">
      <dgm:prSet/>
      <dgm:spPr/>
      <dgm:t>
        <a:bodyPr/>
        <a:lstStyle/>
        <a:p>
          <a:endParaRPr lang="en-US"/>
        </a:p>
      </dgm:t>
    </dgm:pt>
    <dgm:pt modelId="{020BB616-DAAC-40FB-A0F4-2315EB2E8F90}" type="sibTrans" cxnId="{74EA099B-CD85-4347-B882-D6591231A7DD}">
      <dgm:prSet/>
      <dgm:spPr/>
      <dgm:t>
        <a:bodyPr/>
        <a:lstStyle/>
        <a:p>
          <a:endParaRPr lang="en-US"/>
        </a:p>
      </dgm:t>
    </dgm:pt>
    <dgm:pt modelId="{70CFC0C6-C5A0-43D8-A937-9D9FCBA82B39}">
      <dgm:prSet custT="1"/>
      <dgm:spPr/>
      <dgm:t>
        <a:bodyPr/>
        <a:lstStyle/>
        <a:p>
          <a:r>
            <a:rPr lang="en-IE" sz="1600" dirty="0" smtClean="0"/>
            <a:t>Individualised treatment and care paths with appropriate onward referrals based on level/severity of problem alcohol use.</a:t>
          </a:r>
          <a:endParaRPr lang="en-US" sz="1600" dirty="0"/>
        </a:p>
      </dgm:t>
    </dgm:pt>
    <dgm:pt modelId="{1674B314-6862-45CC-960B-570EED79F9CD}" type="sibTrans" cxnId="{1D8F3043-A9BB-48EE-A8CC-B98A5DFEFFBB}">
      <dgm:prSet/>
      <dgm:spPr/>
      <dgm:t>
        <a:bodyPr/>
        <a:lstStyle/>
        <a:p>
          <a:endParaRPr lang="en-US"/>
        </a:p>
      </dgm:t>
    </dgm:pt>
    <dgm:pt modelId="{C60FD9BB-B252-4FD2-8564-6ED608BC04A9}" type="parTrans" cxnId="{1D8F3043-A9BB-48EE-A8CC-B98A5DFEFFBB}">
      <dgm:prSet/>
      <dgm:spPr/>
      <dgm:t>
        <a:bodyPr/>
        <a:lstStyle/>
        <a:p>
          <a:endParaRPr lang="en-US"/>
        </a:p>
      </dgm:t>
    </dgm:pt>
    <dgm:pt modelId="{30292262-F128-4CC3-9538-A11A2DEFC817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US" sz="1900" dirty="0" smtClean="0"/>
            <a:t>SAOR Extended Brief Intervention in Primary Care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200" dirty="0" smtClean="0"/>
            <a:t>For adults experiencing harm from alcohol use but not at dependence stage.</a:t>
          </a:r>
          <a:endParaRPr lang="en-US" sz="1200" dirty="0"/>
        </a:p>
      </dgm:t>
    </dgm:pt>
    <dgm:pt modelId="{F6C0E44C-2958-497E-987B-39125495C595}" type="parTrans" cxnId="{BA9626AE-C7CC-44F1-9488-C1524AD45A6E}">
      <dgm:prSet/>
      <dgm:spPr/>
      <dgm:t>
        <a:bodyPr/>
        <a:lstStyle/>
        <a:p>
          <a:endParaRPr lang="en-US"/>
        </a:p>
      </dgm:t>
    </dgm:pt>
    <dgm:pt modelId="{40DACAA4-F408-41F1-9A17-26ED8E01F5AD}" type="sibTrans" cxnId="{BA9626AE-C7CC-44F1-9488-C1524AD45A6E}">
      <dgm:prSet/>
      <dgm:spPr/>
      <dgm:t>
        <a:bodyPr/>
        <a:lstStyle/>
        <a:p>
          <a:endParaRPr lang="en-US"/>
        </a:p>
      </dgm:t>
    </dgm:pt>
    <dgm:pt modelId="{C96C92BD-725B-417B-A393-05EDFFE713A3}">
      <dgm:prSet custT="1"/>
      <dgm:spPr/>
      <dgm:t>
        <a:bodyPr/>
        <a:lstStyle/>
        <a:p>
          <a:r>
            <a:rPr lang="en-IE" sz="2000" dirty="0" smtClean="0"/>
            <a:t>Alcohol screening and comprehensive assessment.</a:t>
          </a:r>
          <a:endParaRPr lang="en-US" sz="2000" dirty="0" smtClean="0"/>
        </a:p>
      </dgm:t>
    </dgm:pt>
    <dgm:pt modelId="{FDD43EA5-C129-4462-B9A0-DB76F4A4351B}" type="parTrans" cxnId="{9584AE68-117A-41CF-AA26-6D42B2FA4385}">
      <dgm:prSet/>
      <dgm:spPr/>
      <dgm:t>
        <a:bodyPr/>
        <a:lstStyle/>
        <a:p>
          <a:endParaRPr lang="en-US"/>
        </a:p>
      </dgm:t>
    </dgm:pt>
    <dgm:pt modelId="{8A8DAA43-77DC-4237-BFF6-3F49C63CBC95}" type="sibTrans" cxnId="{9584AE68-117A-41CF-AA26-6D42B2FA4385}">
      <dgm:prSet/>
      <dgm:spPr/>
      <dgm:t>
        <a:bodyPr/>
        <a:lstStyle/>
        <a:p>
          <a:endParaRPr lang="en-US"/>
        </a:p>
      </dgm:t>
    </dgm:pt>
    <dgm:pt modelId="{C414BC12-8FFF-4D76-BFB4-36DCE170894F}" type="pres">
      <dgm:prSet presAssocID="{67F7CB3A-6283-4CB7-9A40-D7725E1EF1B2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7F6E1568-CC7A-40FC-817D-EA630B1DD359}" type="pres">
      <dgm:prSet presAssocID="{67F7CB3A-6283-4CB7-9A40-D7725E1EF1B2}" presName="Name1" presStyleCnt="0"/>
      <dgm:spPr/>
    </dgm:pt>
    <dgm:pt modelId="{6C4DD13F-9DE4-4D80-904E-427983E6472B}" type="pres">
      <dgm:prSet presAssocID="{67F7CB3A-6283-4CB7-9A40-D7725E1EF1B2}" presName="cycle" presStyleCnt="0"/>
      <dgm:spPr/>
    </dgm:pt>
    <dgm:pt modelId="{83CAFA30-E8F7-4842-8C3F-21B2AAFE18FF}" type="pres">
      <dgm:prSet presAssocID="{67F7CB3A-6283-4CB7-9A40-D7725E1EF1B2}" presName="srcNode" presStyleLbl="node1" presStyleIdx="0" presStyleCnt="5"/>
      <dgm:spPr/>
    </dgm:pt>
    <dgm:pt modelId="{974BFEF8-AF32-4A67-A7CE-08A1D7132386}" type="pres">
      <dgm:prSet presAssocID="{67F7CB3A-6283-4CB7-9A40-D7725E1EF1B2}" presName="conn" presStyleLbl="parChTrans1D2" presStyleIdx="0" presStyleCnt="1"/>
      <dgm:spPr/>
      <dgm:t>
        <a:bodyPr/>
        <a:lstStyle/>
        <a:p>
          <a:endParaRPr lang="en-US"/>
        </a:p>
      </dgm:t>
    </dgm:pt>
    <dgm:pt modelId="{D427B7BF-2716-4076-8407-9014D12C33C1}" type="pres">
      <dgm:prSet presAssocID="{67F7CB3A-6283-4CB7-9A40-D7725E1EF1B2}" presName="extraNode" presStyleLbl="node1" presStyleIdx="0" presStyleCnt="5"/>
      <dgm:spPr/>
    </dgm:pt>
    <dgm:pt modelId="{BE21BE82-8811-412A-A8A9-BC450B6B156E}" type="pres">
      <dgm:prSet presAssocID="{67F7CB3A-6283-4CB7-9A40-D7725E1EF1B2}" presName="dstNode" presStyleLbl="node1" presStyleIdx="0" presStyleCnt="5"/>
      <dgm:spPr/>
    </dgm:pt>
    <dgm:pt modelId="{754B2A34-12F3-47F2-AE2D-46F3D94CF7DC}" type="pres">
      <dgm:prSet presAssocID="{C96C92BD-725B-417B-A393-05EDFFE713A3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F93DF-FD6E-4593-ACB3-EC563B9B5BBC}" type="pres">
      <dgm:prSet presAssocID="{C96C92BD-725B-417B-A393-05EDFFE713A3}" presName="accent_1" presStyleCnt="0"/>
      <dgm:spPr/>
    </dgm:pt>
    <dgm:pt modelId="{3318D512-7A50-469C-8E78-BF274954A27C}" type="pres">
      <dgm:prSet presAssocID="{C96C92BD-725B-417B-A393-05EDFFE713A3}" presName="accentRepeatNode" presStyleLbl="solidFgAcc1" presStyleIdx="0" presStyleCnt="5"/>
      <dgm:spPr/>
    </dgm:pt>
    <dgm:pt modelId="{A8A2F3CD-19C9-4AFE-9CAC-21352935CCC1}" type="pres">
      <dgm:prSet presAssocID="{30292262-F128-4CC3-9538-A11A2DEFC81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1A0063-DC62-4D42-BA26-A48091D763FA}" type="pres">
      <dgm:prSet presAssocID="{30292262-F128-4CC3-9538-A11A2DEFC817}" presName="accent_2" presStyleCnt="0"/>
      <dgm:spPr/>
    </dgm:pt>
    <dgm:pt modelId="{37AEE781-1EA8-440B-969E-7412DF3ED528}" type="pres">
      <dgm:prSet presAssocID="{30292262-F128-4CC3-9538-A11A2DEFC817}" presName="accentRepeatNode" presStyleLbl="solidFgAcc1" presStyleIdx="1" presStyleCnt="5"/>
      <dgm:spPr/>
    </dgm:pt>
    <dgm:pt modelId="{83ED5A85-5D59-49D8-B519-BF812B1D71BE}" type="pres">
      <dgm:prSet presAssocID="{D8E72DBF-DE42-4B04-AC82-016A062B960A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6A8594-5B06-4C6E-B9C4-1ACB23A1E575}" type="pres">
      <dgm:prSet presAssocID="{D8E72DBF-DE42-4B04-AC82-016A062B960A}" presName="accent_3" presStyleCnt="0"/>
      <dgm:spPr/>
    </dgm:pt>
    <dgm:pt modelId="{87FF8A7A-138C-43F9-8A54-746145964377}" type="pres">
      <dgm:prSet presAssocID="{D8E72DBF-DE42-4B04-AC82-016A062B960A}" presName="accentRepeatNode" presStyleLbl="solidFgAcc1" presStyleIdx="2" presStyleCnt="5"/>
      <dgm:spPr/>
    </dgm:pt>
    <dgm:pt modelId="{BAAE1C00-5EB3-40CB-942F-0909E837F839}" type="pres">
      <dgm:prSet presAssocID="{A21161F7-0B20-4CF0-9B64-5D7E3BD259FD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9B6B9-545C-4665-BA91-44D0D4165D64}" type="pres">
      <dgm:prSet presAssocID="{A21161F7-0B20-4CF0-9B64-5D7E3BD259FD}" presName="accent_4" presStyleCnt="0"/>
      <dgm:spPr/>
    </dgm:pt>
    <dgm:pt modelId="{6CC46426-A9A7-48BE-A3BB-B5A423F58461}" type="pres">
      <dgm:prSet presAssocID="{A21161F7-0B20-4CF0-9B64-5D7E3BD259FD}" presName="accentRepeatNode" presStyleLbl="solidFgAcc1" presStyleIdx="3" presStyleCnt="5"/>
      <dgm:spPr/>
    </dgm:pt>
    <dgm:pt modelId="{3B3D864A-F6FD-4644-907B-E7D163F27EE8}" type="pres">
      <dgm:prSet presAssocID="{70CFC0C6-C5A0-43D8-A937-9D9FCBA82B39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B2990F-D4FE-4CF7-9A97-1FCE68AE2A23}" type="pres">
      <dgm:prSet presAssocID="{70CFC0C6-C5A0-43D8-A937-9D9FCBA82B39}" presName="accent_5" presStyleCnt="0"/>
      <dgm:spPr/>
    </dgm:pt>
    <dgm:pt modelId="{87BFF1D1-5BD4-4536-851B-04214B202BA8}" type="pres">
      <dgm:prSet presAssocID="{70CFC0C6-C5A0-43D8-A937-9D9FCBA82B39}" presName="accentRepeatNode" presStyleLbl="solidFgAcc1" presStyleIdx="4" presStyleCnt="5"/>
      <dgm:spPr/>
    </dgm:pt>
  </dgm:ptLst>
  <dgm:cxnLst>
    <dgm:cxn modelId="{64E195A3-E9F9-4638-98AC-4D1223BD787C}" type="presOf" srcId="{70CFC0C6-C5A0-43D8-A937-9D9FCBA82B39}" destId="{3B3D864A-F6FD-4644-907B-E7D163F27EE8}" srcOrd="0" destOrd="0" presId="urn:microsoft.com/office/officeart/2008/layout/VerticalCurvedList"/>
    <dgm:cxn modelId="{1D8F3043-A9BB-48EE-A8CC-B98A5DFEFFBB}" srcId="{67F7CB3A-6283-4CB7-9A40-D7725E1EF1B2}" destId="{70CFC0C6-C5A0-43D8-A937-9D9FCBA82B39}" srcOrd="4" destOrd="0" parTransId="{C60FD9BB-B252-4FD2-8564-6ED608BC04A9}" sibTransId="{1674B314-6862-45CC-960B-570EED79F9CD}"/>
    <dgm:cxn modelId="{80C8DDA3-BCEF-4AF8-A43A-EC7EE4E90430}" type="presOf" srcId="{C96C92BD-725B-417B-A393-05EDFFE713A3}" destId="{754B2A34-12F3-47F2-AE2D-46F3D94CF7DC}" srcOrd="0" destOrd="0" presId="urn:microsoft.com/office/officeart/2008/layout/VerticalCurvedList"/>
    <dgm:cxn modelId="{74EA099B-CD85-4347-B882-D6591231A7DD}" srcId="{67F7CB3A-6283-4CB7-9A40-D7725E1EF1B2}" destId="{A21161F7-0B20-4CF0-9B64-5D7E3BD259FD}" srcOrd="3" destOrd="0" parTransId="{12962036-8E95-4A59-A678-92B55AB18804}" sibTransId="{020BB616-DAAC-40FB-A0F4-2315EB2E8F90}"/>
    <dgm:cxn modelId="{50DD3B98-52EC-43EE-90B0-91E594A091E0}" srcId="{67F7CB3A-6283-4CB7-9A40-D7725E1EF1B2}" destId="{D8E72DBF-DE42-4B04-AC82-016A062B960A}" srcOrd="2" destOrd="0" parTransId="{13E29701-9463-4048-8505-A964CB0938DE}" sibTransId="{16290ED6-252C-4E0B-9FC8-9981673CC560}"/>
    <dgm:cxn modelId="{01518130-FBE5-443B-943E-6EF4224DC1EE}" type="presOf" srcId="{67F7CB3A-6283-4CB7-9A40-D7725E1EF1B2}" destId="{C414BC12-8FFF-4D76-BFB4-36DCE170894F}" srcOrd="0" destOrd="0" presId="urn:microsoft.com/office/officeart/2008/layout/VerticalCurvedList"/>
    <dgm:cxn modelId="{BA9626AE-C7CC-44F1-9488-C1524AD45A6E}" srcId="{67F7CB3A-6283-4CB7-9A40-D7725E1EF1B2}" destId="{30292262-F128-4CC3-9538-A11A2DEFC817}" srcOrd="1" destOrd="0" parTransId="{F6C0E44C-2958-497E-987B-39125495C595}" sibTransId="{40DACAA4-F408-41F1-9A17-26ED8E01F5AD}"/>
    <dgm:cxn modelId="{F52B0310-56B9-4B3B-A1F2-1F3F9BA76BC2}" type="presOf" srcId="{D8E72DBF-DE42-4B04-AC82-016A062B960A}" destId="{83ED5A85-5D59-49D8-B519-BF812B1D71BE}" srcOrd="0" destOrd="0" presId="urn:microsoft.com/office/officeart/2008/layout/VerticalCurvedList"/>
    <dgm:cxn modelId="{BF2E94FC-7357-4FD2-97D2-505F7487C910}" type="presOf" srcId="{30292262-F128-4CC3-9538-A11A2DEFC817}" destId="{A8A2F3CD-19C9-4AFE-9CAC-21352935CCC1}" srcOrd="0" destOrd="0" presId="urn:microsoft.com/office/officeart/2008/layout/VerticalCurvedList"/>
    <dgm:cxn modelId="{20D54C6C-9B5C-4024-8ABD-48CD9DE51586}" type="presOf" srcId="{A21161F7-0B20-4CF0-9B64-5D7E3BD259FD}" destId="{BAAE1C00-5EB3-40CB-942F-0909E837F839}" srcOrd="0" destOrd="0" presId="urn:microsoft.com/office/officeart/2008/layout/VerticalCurvedList"/>
    <dgm:cxn modelId="{13D5C622-EB8D-493F-95F8-CFB6E87D0B13}" type="presOf" srcId="{8A8DAA43-77DC-4237-BFF6-3F49C63CBC95}" destId="{974BFEF8-AF32-4A67-A7CE-08A1D7132386}" srcOrd="0" destOrd="0" presId="urn:microsoft.com/office/officeart/2008/layout/VerticalCurvedList"/>
    <dgm:cxn modelId="{9584AE68-117A-41CF-AA26-6D42B2FA4385}" srcId="{67F7CB3A-6283-4CB7-9A40-D7725E1EF1B2}" destId="{C96C92BD-725B-417B-A393-05EDFFE713A3}" srcOrd="0" destOrd="0" parTransId="{FDD43EA5-C129-4462-B9A0-DB76F4A4351B}" sibTransId="{8A8DAA43-77DC-4237-BFF6-3F49C63CBC95}"/>
    <dgm:cxn modelId="{56EB367D-C45E-4D2F-A937-2A4D702117E7}" type="presParOf" srcId="{C414BC12-8FFF-4D76-BFB4-36DCE170894F}" destId="{7F6E1568-CC7A-40FC-817D-EA630B1DD359}" srcOrd="0" destOrd="0" presId="urn:microsoft.com/office/officeart/2008/layout/VerticalCurvedList"/>
    <dgm:cxn modelId="{BD402946-4967-4CDF-A14C-E53A467C2B71}" type="presParOf" srcId="{7F6E1568-CC7A-40FC-817D-EA630B1DD359}" destId="{6C4DD13F-9DE4-4D80-904E-427983E6472B}" srcOrd="0" destOrd="0" presId="urn:microsoft.com/office/officeart/2008/layout/VerticalCurvedList"/>
    <dgm:cxn modelId="{37F6CABA-385B-4CD6-8319-2B38081AF435}" type="presParOf" srcId="{6C4DD13F-9DE4-4D80-904E-427983E6472B}" destId="{83CAFA30-E8F7-4842-8C3F-21B2AAFE18FF}" srcOrd="0" destOrd="0" presId="urn:microsoft.com/office/officeart/2008/layout/VerticalCurvedList"/>
    <dgm:cxn modelId="{A44C7313-3FE5-445B-A7D7-262966FAA2EC}" type="presParOf" srcId="{6C4DD13F-9DE4-4D80-904E-427983E6472B}" destId="{974BFEF8-AF32-4A67-A7CE-08A1D7132386}" srcOrd="1" destOrd="0" presId="urn:microsoft.com/office/officeart/2008/layout/VerticalCurvedList"/>
    <dgm:cxn modelId="{114A7FB2-B809-4767-AA63-D99474BC8046}" type="presParOf" srcId="{6C4DD13F-9DE4-4D80-904E-427983E6472B}" destId="{D427B7BF-2716-4076-8407-9014D12C33C1}" srcOrd="2" destOrd="0" presId="urn:microsoft.com/office/officeart/2008/layout/VerticalCurvedList"/>
    <dgm:cxn modelId="{0EE70D94-2EFB-4F3F-8CC4-56373087CAAB}" type="presParOf" srcId="{6C4DD13F-9DE4-4D80-904E-427983E6472B}" destId="{BE21BE82-8811-412A-A8A9-BC450B6B156E}" srcOrd="3" destOrd="0" presId="urn:microsoft.com/office/officeart/2008/layout/VerticalCurvedList"/>
    <dgm:cxn modelId="{6996EA24-D12D-4F8C-84B7-7CF879477EFA}" type="presParOf" srcId="{7F6E1568-CC7A-40FC-817D-EA630B1DD359}" destId="{754B2A34-12F3-47F2-AE2D-46F3D94CF7DC}" srcOrd="1" destOrd="0" presId="urn:microsoft.com/office/officeart/2008/layout/VerticalCurvedList"/>
    <dgm:cxn modelId="{F745311E-E875-46E9-B2C3-EB73E249D4C4}" type="presParOf" srcId="{7F6E1568-CC7A-40FC-817D-EA630B1DD359}" destId="{B03F93DF-FD6E-4593-ACB3-EC563B9B5BBC}" srcOrd="2" destOrd="0" presId="urn:microsoft.com/office/officeart/2008/layout/VerticalCurvedList"/>
    <dgm:cxn modelId="{247E4B1A-8D01-4713-8BF4-35285CBAC384}" type="presParOf" srcId="{B03F93DF-FD6E-4593-ACB3-EC563B9B5BBC}" destId="{3318D512-7A50-469C-8E78-BF274954A27C}" srcOrd="0" destOrd="0" presId="urn:microsoft.com/office/officeart/2008/layout/VerticalCurvedList"/>
    <dgm:cxn modelId="{8A90C13E-742E-4988-8033-E654E69A922A}" type="presParOf" srcId="{7F6E1568-CC7A-40FC-817D-EA630B1DD359}" destId="{A8A2F3CD-19C9-4AFE-9CAC-21352935CCC1}" srcOrd="3" destOrd="0" presId="urn:microsoft.com/office/officeart/2008/layout/VerticalCurvedList"/>
    <dgm:cxn modelId="{14278481-E527-4DE3-A095-CFF899933F51}" type="presParOf" srcId="{7F6E1568-CC7A-40FC-817D-EA630B1DD359}" destId="{581A0063-DC62-4D42-BA26-A48091D763FA}" srcOrd="4" destOrd="0" presId="urn:microsoft.com/office/officeart/2008/layout/VerticalCurvedList"/>
    <dgm:cxn modelId="{DE21F6F1-FB7C-4DAA-A5CD-1A8612D5B7CC}" type="presParOf" srcId="{581A0063-DC62-4D42-BA26-A48091D763FA}" destId="{37AEE781-1EA8-440B-969E-7412DF3ED528}" srcOrd="0" destOrd="0" presId="urn:microsoft.com/office/officeart/2008/layout/VerticalCurvedList"/>
    <dgm:cxn modelId="{39ED9E0F-B4B2-4BEB-B2D3-57AF6BF2FDBC}" type="presParOf" srcId="{7F6E1568-CC7A-40FC-817D-EA630B1DD359}" destId="{83ED5A85-5D59-49D8-B519-BF812B1D71BE}" srcOrd="5" destOrd="0" presId="urn:microsoft.com/office/officeart/2008/layout/VerticalCurvedList"/>
    <dgm:cxn modelId="{DA895A07-FA18-4B7E-87F6-C68EF1F897B3}" type="presParOf" srcId="{7F6E1568-CC7A-40FC-817D-EA630B1DD359}" destId="{DE6A8594-5B06-4C6E-B9C4-1ACB23A1E575}" srcOrd="6" destOrd="0" presId="urn:microsoft.com/office/officeart/2008/layout/VerticalCurvedList"/>
    <dgm:cxn modelId="{1D986F9C-8F12-430E-B632-F05F801C3C2E}" type="presParOf" srcId="{DE6A8594-5B06-4C6E-B9C4-1ACB23A1E575}" destId="{87FF8A7A-138C-43F9-8A54-746145964377}" srcOrd="0" destOrd="0" presId="urn:microsoft.com/office/officeart/2008/layout/VerticalCurvedList"/>
    <dgm:cxn modelId="{EC0AC80F-9708-4DAB-8658-608B1D9E0729}" type="presParOf" srcId="{7F6E1568-CC7A-40FC-817D-EA630B1DD359}" destId="{BAAE1C00-5EB3-40CB-942F-0909E837F839}" srcOrd="7" destOrd="0" presId="urn:microsoft.com/office/officeart/2008/layout/VerticalCurvedList"/>
    <dgm:cxn modelId="{B0D91601-06A8-4E88-B5C6-93C45BD8CA10}" type="presParOf" srcId="{7F6E1568-CC7A-40FC-817D-EA630B1DD359}" destId="{3289B6B9-545C-4665-BA91-44D0D4165D64}" srcOrd="8" destOrd="0" presId="urn:microsoft.com/office/officeart/2008/layout/VerticalCurvedList"/>
    <dgm:cxn modelId="{98FC1AAB-2AC5-4879-9F3B-09A367308773}" type="presParOf" srcId="{3289B6B9-545C-4665-BA91-44D0D4165D64}" destId="{6CC46426-A9A7-48BE-A3BB-B5A423F58461}" srcOrd="0" destOrd="0" presId="urn:microsoft.com/office/officeart/2008/layout/VerticalCurvedList"/>
    <dgm:cxn modelId="{7BE6D572-CCE9-4E9B-A43F-E1EA3E3FD1E3}" type="presParOf" srcId="{7F6E1568-CC7A-40FC-817D-EA630B1DD359}" destId="{3B3D864A-F6FD-4644-907B-E7D163F27EE8}" srcOrd="9" destOrd="0" presId="urn:microsoft.com/office/officeart/2008/layout/VerticalCurvedList"/>
    <dgm:cxn modelId="{588C2C5C-59B1-4FF3-8516-B665F1820865}" type="presParOf" srcId="{7F6E1568-CC7A-40FC-817D-EA630B1DD359}" destId="{52B2990F-D4FE-4CF7-9A97-1FCE68AE2A23}" srcOrd="10" destOrd="0" presId="urn:microsoft.com/office/officeart/2008/layout/VerticalCurvedList"/>
    <dgm:cxn modelId="{E7816F75-5023-4482-98A7-B4B48DCE442E}" type="presParOf" srcId="{52B2990F-D4FE-4CF7-9A97-1FCE68AE2A23}" destId="{87BFF1D1-5BD4-4536-851B-04214B202BA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4BFEF8-AF32-4A67-A7CE-08A1D7132386}">
      <dsp:nvSpPr>
        <dsp:cNvPr id="0" name=""/>
        <dsp:cNvSpPr/>
      </dsp:nvSpPr>
      <dsp:spPr>
        <a:xfrm>
          <a:off x="-4330122" y="-664240"/>
          <a:ext cx="5158950" cy="5158950"/>
        </a:xfrm>
        <a:prstGeom prst="blockArc">
          <a:avLst>
            <a:gd name="adj1" fmla="val 18900000"/>
            <a:gd name="adj2" fmla="val 2700000"/>
            <a:gd name="adj3" fmla="val 419"/>
          </a:avLst>
        </a:pr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B2A34-12F3-47F2-AE2D-46F3D94CF7DC}">
      <dsp:nvSpPr>
        <dsp:cNvPr id="0" name=""/>
        <dsp:cNvSpPr/>
      </dsp:nvSpPr>
      <dsp:spPr>
        <a:xfrm>
          <a:off x="362958" y="239327"/>
          <a:ext cx="5797527" cy="47896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01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/>
            <a:t>Alcohol screening and comprehensive assessment.</a:t>
          </a:r>
          <a:endParaRPr lang="en-US" sz="2000" kern="1200" dirty="0" smtClean="0"/>
        </a:p>
      </dsp:txBody>
      <dsp:txXfrm>
        <a:off x="362958" y="239327"/>
        <a:ext cx="5797527" cy="478961"/>
      </dsp:txXfrm>
    </dsp:sp>
    <dsp:sp modelId="{3318D512-7A50-469C-8E78-BF274954A27C}">
      <dsp:nvSpPr>
        <dsp:cNvPr id="0" name=""/>
        <dsp:cNvSpPr/>
      </dsp:nvSpPr>
      <dsp:spPr>
        <a:xfrm>
          <a:off x="63607" y="179457"/>
          <a:ext cx="598702" cy="5987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A2F3CD-19C9-4AFE-9CAC-21352935CCC1}">
      <dsp:nvSpPr>
        <dsp:cNvPr id="0" name=""/>
        <dsp:cNvSpPr/>
      </dsp:nvSpPr>
      <dsp:spPr>
        <a:xfrm>
          <a:off x="706168" y="957540"/>
          <a:ext cx="5454317" cy="478961"/>
        </a:xfrm>
        <a:prstGeom prst="rect">
          <a:avLst/>
        </a:prstGeom>
        <a:solidFill>
          <a:schemeClr val="accent5">
            <a:hueOff val="-1838336"/>
            <a:satOff val="-2557"/>
            <a:lumOff val="-9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0176" tIns="48260" rIns="48260" bIns="48260" numCol="1" spcCol="1270" anchor="ctr" anchorCtr="0">
          <a:noAutofit/>
        </a:bodyPr>
        <a:lstStyle/>
        <a:p>
          <a:pPr lvl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900" kern="1200" dirty="0" smtClean="0"/>
            <a:t>SAOR Extended Brief Intervention in Primary Care</a:t>
          </a:r>
        </a:p>
        <a:p>
          <a:pPr lvl="0" algn="l" defTabSz="8445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200" kern="1200" dirty="0" smtClean="0"/>
            <a:t>For adults experiencing harm from alcohol use but not at dependence stage.</a:t>
          </a:r>
          <a:endParaRPr lang="en-US" sz="1200" kern="1200" dirty="0"/>
        </a:p>
      </dsp:txBody>
      <dsp:txXfrm>
        <a:off x="706168" y="957540"/>
        <a:ext cx="5454317" cy="478961"/>
      </dsp:txXfrm>
    </dsp:sp>
    <dsp:sp modelId="{37AEE781-1EA8-440B-969E-7412DF3ED528}">
      <dsp:nvSpPr>
        <dsp:cNvPr id="0" name=""/>
        <dsp:cNvSpPr/>
      </dsp:nvSpPr>
      <dsp:spPr>
        <a:xfrm>
          <a:off x="406817" y="897670"/>
          <a:ext cx="598702" cy="5987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838336"/>
              <a:satOff val="-2557"/>
              <a:lumOff val="-9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D5A85-5D59-49D8-B519-BF812B1D71BE}">
      <dsp:nvSpPr>
        <dsp:cNvPr id="0" name=""/>
        <dsp:cNvSpPr/>
      </dsp:nvSpPr>
      <dsp:spPr>
        <a:xfrm>
          <a:off x="811506" y="1675753"/>
          <a:ext cx="5348979" cy="478961"/>
        </a:xfrm>
        <a:prstGeom prst="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01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IE" sz="2000" kern="1200" dirty="0" smtClean="0"/>
            <a:t>Key Working &amp; Case Management.</a:t>
          </a:r>
        </a:p>
      </dsp:txBody>
      <dsp:txXfrm>
        <a:off x="811506" y="1675753"/>
        <a:ext cx="5348979" cy="478961"/>
      </dsp:txXfrm>
    </dsp:sp>
    <dsp:sp modelId="{87FF8A7A-138C-43F9-8A54-746145964377}">
      <dsp:nvSpPr>
        <dsp:cNvPr id="0" name=""/>
        <dsp:cNvSpPr/>
      </dsp:nvSpPr>
      <dsp:spPr>
        <a:xfrm>
          <a:off x="512155" y="1615883"/>
          <a:ext cx="598702" cy="5987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676672"/>
              <a:satOff val="-5114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AE1C00-5EB3-40CB-942F-0909E837F839}">
      <dsp:nvSpPr>
        <dsp:cNvPr id="0" name=""/>
        <dsp:cNvSpPr/>
      </dsp:nvSpPr>
      <dsp:spPr>
        <a:xfrm>
          <a:off x="706168" y="2393966"/>
          <a:ext cx="5454317" cy="478961"/>
        </a:xfrm>
        <a:prstGeom prst="rect">
          <a:avLst/>
        </a:prstGeom>
        <a:solidFill>
          <a:schemeClr val="accent5">
            <a:hueOff val="-5515009"/>
            <a:satOff val="-7671"/>
            <a:lumOff val="-29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0176" tIns="50800" rIns="50800" bIns="50800" numCol="1" spcCol="1270" anchor="ctr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IE" sz="2000" kern="1200" dirty="0" smtClean="0"/>
            <a:t>Medical care for dependence</a:t>
          </a:r>
          <a:endParaRPr lang="en-US" sz="1600" kern="1200" dirty="0" smtClean="0"/>
        </a:p>
      </dsp:txBody>
      <dsp:txXfrm>
        <a:off x="706168" y="2393966"/>
        <a:ext cx="5454317" cy="478961"/>
      </dsp:txXfrm>
    </dsp:sp>
    <dsp:sp modelId="{6CC46426-A9A7-48BE-A3BB-B5A423F58461}">
      <dsp:nvSpPr>
        <dsp:cNvPr id="0" name=""/>
        <dsp:cNvSpPr/>
      </dsp:nvSpPr>
      <dsp:spPr>
        <a:xfrm>
          <a:off x="406817" y="2334096"/>
          <a:ext cx="598702" cy="5987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515009"/>
              <a:satOff val="-7671"/>
              <a:lumOff val="-29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D864A-F6FD-4644-907B-E7D163F27EE8}">
      <dsp:nvSpPr>
        <dsp:cNvPr id="0" name=""/>
        <dsp:cNvSpPr/>
      </dsp:nvSpPr>
      <dsp:spPr>
        <a:xfrm>
          <a:off x="362958" y="3112179"/>
          <a:ext cx="5797527" cy="478961"/>
        </a:xfrm>
        <a:prstGeom prst="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0176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 smtClean="0"/>
            <a:t>Individualised treatment and care paths with appropriate onward referrals based on level/severity of problem alcohol use.</a:t>
          </a:r>
          <a:endParaRPr lang="en-US" sz="1600" kern="1200" dirty="0"/>
        </a:p>
      </dsp:txBody>
      <dsp:txXfrm>
        <a:off x="362958" y="3112179"/>
        <a:ext cx="5797527" cy="478961"/>
      </dsp:txXfrm>
    </dsp:sp>
    <dsp:sp modelId="{87BFF1D1-5BD4-4536-851B-04214B202BA8}">
      <dsp:nvSpPr>
        <dsp:cNvPr id="0" name=""/>
        <dsp:cNvSpPr/>
      </dsp:nvSpPr>
      <dsp:spPr>
        <a:xfrm>
          <a:off x="63607" y="3052309"/>
          <a:ext cx="598702" cy="59870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651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7589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312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8155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8400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2666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0907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21466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70590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1499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177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5E6D2-6ECA-449A-A496-8B030869F339}" type="datetimeFigureOut">
              <a:rPr lang="en-IE" smtClean="0"/>
              <a:t>09/05/2024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BABCA-4F21-4386-9D15-742D3800919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54074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hyperlink" Target="http://www.bit.ly/AlcoholSupportDNCC" TargetMode="External"/><Relationship Id="rId7" Type="http://schemas.openxmlformats.org/officeDocument/2006/relationships/diagramLayout" Target="../diagrams/layou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3.jpeg"/><Relationship Id="rId5" Type="http://schemas.openxmlformats.org/officeDocument/2006/relationships/image" Target="../media/image2.png"/><Relationship Id="rId10" Type="http://schemas.microsoft.com/office/2007/relationships/diagramDrawing" Target="../diagrams/drawing1.xml"/><Relationship Id="rId4" Type="http://schemas.openxmlformats.org/officeDocument/2006/relationships/hyperlink" Target="mailto:iasdublinreferrals@hse.ie" TargetMode="External"/><Relationship Id="rId9" Type="http://schemas.openxmlformats.org/officeDocument/2006/relationships/diagramColors" Target="../diagrams/colors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5" y="5865270"/>
            <a:ext cx="1211835" cy="1010147"/>
          </a:xfrm>
          <a:prstGeom prst="rect">
            <a:avLst/>
          </a:prstGeom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266772" y="642874"/>
            <a:ext cx="11770650" cy="70890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E" sz="4200" b="1" dirty="0" smtClean="0"/>
              <a:t>Integrated Care Pathway for </a:t>
            </a:r>
            <a:r>
              <a:rPr lang="en-IE" sz="4400" b="1" dirty="0" smtClean="0">
                <a:solidFill>
                  <a:schemeClr val="accent6">
                    <a:lumMod val="75000"/>
                  </a:schemeClr>
                </a:solidFill>
              </a:rPr>
              <a:t>Alcohol</a:t>
            </a:r>
            <a:r>
              <a:rPr lang="en-IE" sz="4200" dirty="0" smtClean="0"/>
              <a:t> </a:t>
            </a:r>
          </a:p>
          <a:p>
            <a:pPr algn="l"/>
            <a:r>
              <a:rPr lang="en-IE" sz="3500" dirty="0" smtClean="0"/>
              <a:t>Dublin North City &amp; County (DNCC)</a:t>
            </a:r>
            <a:endParaRPr lang="en-IE" sz="3500" dirty="0"/>
          </a:p>
        </p:txBody>
      </p:sp>
      <p:sp>
        <p:nvSpPr>
          <p:cNvPr id="13" name="TextBox 12"/>
          <p:cNvSpPr txBox="1"/>
          <p:nvPr/>
        </p:nvSpPr>
        <p:spPr>
          <a:xfrm>
            <a:off x="174171" y="1401337"/>
            <a:ext cx="3271849" cy="4551283"/>
          </a:xfrm>
          <a:prstGeom prst="roundRect">
            <a:avLst/>
          </a:prstGeom>
          <a:solidFill>
            <a:schemeClr val="accent5">
              <a:lumMod val="40000"/>
              <a:lumOff val="60000"/>
              <a:alpha val="28000"/>
            </a:schemeClr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IE" sz="2500" dirty="0" smtClean="0"/>
              <a:t>Criteria: </a:t>
            </a:r>
          </a:p>
          <a:p>
            <a:pPr algn="ctr"/>
            <a:r>
              <a:rPr lang="en-IE" sz="600" dirty="0" smtClean="0"/>
              <a:t> </a:t>
            </a:r>
          </a:p>
          <a:p>
            <a:r>
              <a:rPr lang="en-IE" sz="2300" dirty="0" smtClean="0"/>
              <a:t>Through </a:t>
            </a:r>
            <a:r>
              <a:rPr lang="en-IE" sz="2300" dirty="0" smtClean="0"/>
              <a:t>Making Every Contact Count / </a:t>
            </a:r>
            <a:r>
              <a:rPr lang="en-IE" sz="2300" b="1" dirty="0" smtClean="0"/>
              <a:t>brief intervention</a:t>
            </a:r>
            <a:r>
              <a:rPr lang="en-IE" sz="2300" dirty="0" smtClean="0"/>
              <a:t>, you are aware a patient/client is</a:t>
            </a:r>
          </a:p>
          <a:p>
            <a:pPr marL="288000" indent="-288000">
              <a:buFont typeface="+mj-lt"/>
              <a:buAutoNum type="arabicPeriod"/>
            </a:pPr>
            <a:r>
              <a:rPr lang="en-IE" sz="2200" dirty="0" smtClean="0"/>
              <a:t>experiencing some level of harm from their alcohol use,</a:t>
            </a:r>
          </a:p>
          <a:p>
            <a:pPr marL="288000" indent="-288000">
              <a:buFont typeface="+mj-lt"/>
              <a:buAutoNum type="arabicPeriod"/>
            </a:pPr>
            <a:r>
              <a:rPr lang="en-IE" sz="2200" dirty="0" smtClean="0"/>
              <a:t>interested in exploring reducing or abstaining,</a:t>
            </a:r>
          </a:p>
          <a:p>
            <a:pPr marL="288000" indent="-288000">
              <a:buFont typeface="+mj-lt"/>
              <a:buAutoNum type="arabicPeriod"/>
            </a:pPr>
            <a:r>
              <a:rPr lang="en-IE" sz="2200" dirty="0"/>
              <a:t>o</a:t>
            </a:r>
            <a:r>
              <a:rPr lang="en-IE" sz="2200" dirty="0" smtClean="0"/>
              <a:t>ver 18,</a:t>
            </a:r>
          </a:p>
          <a:p>
            <a:pPr marL="288000" indent="-288000">
              <a:buFont typeface="+mj-lt"/>
              <a:buAutoNum type="arabicPeriod"/>
            </a:pPr>
            <a:r>
              <a:rPr lang="en-IE" sz="2200" dirty="0"/>
              <a:t>l</a:t>
            </a:r>
            <a:r>
              <a:rPr lang="en-IE" sz="2200" dirty="0" smtClean="0"/>
              <a:t>iving in DNCC.</a:t>
            </a:r>
          </a:p>
        </p:txBody>
      </p:sp>
      <p:cxnSp>
        <p:nvCxnSpPr>
          <p:cNvPr id="25" name="Straight Arrow Connector 24"/>
          <p:cNvCxnSpPr>
            <a:stCxn id="14" idx="4"/>
          </p:cNvCxnSpPr>
          <p:nvPr/>
        </p:nvCxnSpPr>
        <p:spPr>
          <a:xfrm flipH="1">
            <a:off x="4780599" y="4711479"/>
            <a:ext cx="17418" cy="1044887"/>
          </a:xfrm>
          <a:prstGeom prst="straightConnector1">
            <a:avLst/>
          </a:prstGeom>
          <a:ln>
            <a:tailEnd type="triangle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46020" y="5455881"/>
            <a:ext cx="67752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600" b="1" dirty="0" smtClean="0"/>
              <a:t>To refer</a:t>
            </a:r>
          </a:p>
          <a:p>
            <a:pPr marL="342900" indent="-342900">
              <a:buAutoNum type="arabicParenR"/>
            </a:pPr>
            <a:r>
              <a:rPr lang="en-IE" dirty="0" smtClean="0"/>
              <a:t>download Referral Form from </a:t>
            </a:r>
            <a:r>
              <a:rPr lang="en-IE" dirty="0" smtClean="0">
                <a:hlinkClick r:id="rId3"/>
              </a:rPr>
              <a:t>www.bit.ly/AlcoholSupportDNCC</a:t>
            </a:r>
            <a:r>
              <a:rPr lang="en-IE" dirty="0" smtClean="0"/>
              <a:t> </a:t>
            </a:r>
            <a:endParaRPr lang="en-IE" dirty="0"/>
          </a:p>
          <a:p>
            <a:pPr marL="342900" indent="-342900">
              <a:buAutoNum type="arabicParenR"/>
            </a:pPr>
            <a:r>
              <a:rPr lang="en-IE" dirty="0" smtClean="0"/>
              <a:t>Email referral form to </a:t>
            </a:r>
            <a:r>
              <a:rPr lang="en-IE" dirty="0" smtClean="0">
                <a:hlinkClick r:id="rId4"/>
              </a:rPr>
              <a:t>iasdublinreferrals@hse.ie</a:t>
            </a:r>
            <a:endParaRPr lang="en-IE" dirty="0" smtClean="0"/>
          </a:p>
          <a:p>
            <a:pPr marL="342900" indent="-342900">
              <a:buAutoNum type="arabicParenR"/>
            </a:pPr>
            <a:r>
              <a:rPr lang="en-IE" dirty="0" smtClean="0"/>
              <a:t>Or simply call IAS on 01 856 6406 for self-referrals/info!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5378976" y="4311802"/>
            <a:ext cx="504156" cy="585426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449969" y="4509625"/>
            <a:ext cx="617750" cy="658221"/>
          </a:xfrm>
          <a:prstGeom prst="straightConnector1">
            <a:avLst/>
          </a:prstGeom>
          <a:ln>
            <a:tailEnd type="triangle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5587035" y="2341180"/>
            <a:ext cx="296097" cy="26928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947950" y="2946917"/>
            <a:ext cx="251354" cy="10979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099790" y="3552768"/>
            <a:ext cx="235134" cy="78377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39" name="Picture 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480" y="5296635"/>
            <a:ext cx="1216629" cy="1500103"/>
          </a:xfrm>
          <a:prstGeom prst="rect">
            <a:avLst/>
          </a:prstGeom>
        </p:spPr>
      </p:pic>
      <p:cxnSp>
        <p:nvCxnSpPr>
          <p:cNvPr id="41" name="Straight Arrow Connector 40"/>
          <p:cNvCxnSpPr/>
          <p:nvPr/>
        </p:nvCxnSpPr>
        <p:spPr>
          <a:xfrm flipV="1">
            <a:off x="9910747" y="6037978"/>
            <a:ext cx="347947" cy="8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791195" y="3964157"/>
            <a:ext cx="517354" cy="329164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3503507" y="2288550"/>
            <a:ext cx="2589020" cy="2422929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700" dirty="0" smtClean="0"/>
              <a:t>Refer to </a:t>
            </a:r>
            <a:r>
              <a:rPr lang="en-IE" sz="2700" b="1" dirty="0" smtClean="0"/>
              <a:t>Integrated Alcohol Service DNCC</a:t>
            </a:r>
            <a:r>
              <a:rPr lang="en-IE" sz="2700" dirty="0" smtClean="0"/>
              <a:t> (IAS)</a:t>
            </a:r>
            <a:endParaRPr lang="en-IE" sz="2700" dirty="0"/>
          </a:p>
        </p:txBody>
      </p: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162095108"/>
              </p:ext>
            </p:extLst>
          </p:nvPr>
        </p:nvGraphicFramePr>
        <p:xfrm>
          <a:off x="5755769" y="1706879"/>
          <a:ext cx="6211984" cy="38304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40" name="Oval 39"/>
          <p:cNvSpPr/>
          <p:nvPr/>
        </p:nvSpPr>
        <p:spPr>
          <a:xfrm rot="522271">
            <a:off x="8464004" y="549671"/>
            <a:ext cx="3241435" cy="1197111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6"/>
          </a:fontRef>
        </p:style>
        <p:txBody>
          <a:bodyPr rtlCol="0" anchor="ctr"/>
          <a:lstStyle/>
          <a:p>
            <a:pPr algn="ctr"/>
            <a:r>
              <a:rPr lang="en-IE" sz="1600" dirty="0" smtClean="0">
                <a:solidFill>
                  <a:schemeClr val="accent6">
                    <a:lumMod val="75000"/>
                  </a:schemeClr>
                </a:solidFill>
              </a:rPr>
              <a:t>Supports are </a:t>
            </a:r>
            <a:r>
              <a:rPr lang="en-IE" sz="1600" b="1" dirty="0" smtClean="0">
                <a:solidFill>
                  <a:schemeClr val="accent6">
                    <a:lumMod val="75000"/>
                  </a:schemeClr>
                </a:solidFill>
              </a:rPr>
              <a:t>free</a:t>
            </a:r>
            <a:r>
              <a:rPr lang="en-IE" sz="1600" dirty="0" smtClean="0">
                <a:solidFill>
                  <a:schemeClr val="accent6">
                    <a:lumMod val="75000"/>
                  </a:schemeClr>
                </a:solidFill>
              </a:rPr>
              <a:t> and </a:t>
            </a:r>
          </a:p>
          <a:p>
            <a:pPr algn="ctr"/>
            <a:r>
              <a:rPr lang="en-IE" sz="1600" dirty="0" smtClean="0">
                <a:solidFill>
                  <a:schemeClr val="accent6">
                    <a:lumMod val="75000"/>
                  </a:schemeClr>
                </a:solidFill>
              </a:rPr>
              <a:t>delivered </a:t>
            </a:r>
            <a:r>
              <a:rPr lang="en-IE" sz="1600" dirty="0">
                <a:solidFill>
                  <a:schemeClr val="accent6">
                    <a:lumMod val="75000"/>
                  </a:schemeClr>
                </a:solidFill>
              </a:rPr>
              <a:t>in partnership between HSE &amp; community </a:t>
            </a:r>
            <a:r>
              <a:rPr lang="en-IE" sz="1600" dirty="0" smtClean="0">
                <a:solidFill>
                  <a:schemeClr val="accent6">
                    <a:lumMod val="75000"/>
                  </a:schemeClr>
                </a:solidFill>
              </a:rPr>
              <a:t>partners.</a:t>
            </a:r>
            <a:endParaRPr lang="en-I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2118" y="6130794"/>
            <a:ext cx="1341116" cy="551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686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153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 Reid</dc:creator>
  <cp:lastModifiedBy>Karen Reid</cp:lastModifiedBy>
  <cp:revision>16</cp:revision>
  <dcterms:created xsi:type="dcterms:W3CDTF">2024-04-29T14:58:50Z</dcterms:created>
  <dcterms:modified xsi:type="dcterms:W3CDTF">2024-05-09T13:41:44Z</dcterms:modified>
</cp:coreProperties>
</file>